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72" r:id="rId1"/>
  </p:sldMasterIdLst>
  <p:notesMasterIdLst>
    <p:notesMasterId r:id="rId8"/>
  </p:notesMasterIdLst>
  <p:handoutMasterIdLst>
    <p:handoutMasterId r:id="rId9"/>
  </p:handoutMasterIdLst>
  <p:sldIdLst>
    <p:sldId id="289" r:id="rId2"/>
    <p:sldId id="494" r:id="rId3"/>
    <p:sldId id="496" r:id="rId4"/>
    <p:sldId id="495" r:id="rId5"/>
    <p:sldId id="499" r:id="rId6"/>
    <p:sldId id="498" r:id="rId7"/>
  </p:sldIdLst>
  <p:sldSz cx="10799763" cy="7199313"/>
  <p:notesSz cx="6858000" cy="9144000"/>
  <p:embeddedFontLst>
    <p:embeddedFont>
      <p:font typeface="Avenir Next LT Pro" panose="020B0504020202020204" pitchFamily="34" charset="0"/>
      <p:regular r:id="rId10"/>
      <p:bold r:id="rId11"/>
      <p:italic r:id="rId12"/>
      <p:boldItalic r:id="rId13"/>
    </p:embeddedFont>
    <p:embeddedFont>
      <p:font typeface="Britannic Bold" panose="020B0903060703020204" pitchFamily="34" charset="0"/>
      <p:regular r:id="rId14"/>
    </p:embeddedFont>
    <p:embeddedFont>
      <p:font typeface="Georgia" panose="02040502050405020303" pitchFamily="18" charset="0"/>
      <p:regular r:id="rId15"/>
      <p:bold r:id="rId16"/>
      <p:italic r:id="rId17"/>
      <p:boldItalic r:id="rId18"/>
    </p:embeddedFont>
    <p:embeddedFont>
      <p:font typeface="Neue Haas Grotesk Text Pro" panose="020B0504020202020204" pitchFamily="34" charset="0"/>
      <p:regular r:id="rId19"/>
      <p:bold r:id="rId20"/>
      <p:italic r:id="rId21"/>
      <p:boldItalic r:id="rId22"/>
    </p:embeddedFont>
    <p:embeddedFont>
      <p:font typeface="Nexa Extra Light" panose="00000200000000000000" pitchFamily="2" charset="0"/>
      <p:regular r:id="rId23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535" userDrawn="1">
          <p15:clr>
            <a:srgbClr val="A4A3A4"/>
          </p15:clr>
        </p15:guide>
        <p15:guide id="2" pos="340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A3A3A"/>
    <a:srgbClr val="156082"/>
    <a:srgbClr val="BE9C6D"/>
    <a:srgbClr val="194A68"/>
    <a:srgbClr val="FFF4E4"/>
    <a:srgbClr val="BABABA"/>
    <a:srgbClr val="5287A8"/>
    <a:srgbClr val="ACD1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721" autoAdjust="0"/>
    <p:restoredTop sz="94689" autoAdjust="0"/>
  </p:normalViewPr>
  <p:slideViewPr>
    <p:cSldViewPr snapToGrid="0" showGuides="1">
      <p:cViewPr varScale="1">
        <p:scale>
          <a:sx n="90" d="100"/>
          <a:sy n="90" d="100"/>
        </p:scale>
        <p:origin x="660" y="96"/>
      </p:cViewPr>
      <p:guideLst>
        <p:guide orient="horz" pos="4535"/>
        <p:guide pos="340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70" d="100"/>
          <a:sy n="70" d="100"/>
        </p:scale>
        <p:origin x="2971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12.fntdata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font" Target="fonts/font14.fntdata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handoutMaster" Target="handoutMasters/handoutMaster1.xml"/><Relationship Id="rId14" Type="http://schemas.openxmlformats.org/officeDocument/2006/relationships/font" Target="fonts/font5.fntdata"/><Relationship Id="rId22" Type="http://schemas.openxmlformats.org/officeDocument/2006/relationships/font" Target="fonts/font13.fntdata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F0926212-3CAC-B939-B5E1-F1720D68DE2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FF175E92-FBFA-B728-C403-36369443ADE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CF376A-9283-4FA1-AAEC-4E7F5E2277A4}" type="datetimeFigureOut">
              <a:rPr lang="pt-BR" smtClean="0"/>
              <a:t>25/11/2025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674FEDE3-4DA1-9659-91C2-0C63D140D6D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8BAFF285-481C-7CFC-452F-986862EC9C0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FAD3FB-509D-4838-965A-63C043B508E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596109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8AD36F-0D89-450E-ADCC-FBE6048D914F}" type="datetimeFigureOut">
              <a:rPr lang="pt-BR" smtClean="0"/>
              <a:t>25/11/2025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114425" y="1143000"/>
            <a:ext cx="46291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552032-2AAE-417C-B2A0-2018F8FEA36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716017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552032-2AAE-417C-B2A0-2018F8FEA367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877657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67605A-7234-6553-D4EB-596101B9DC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3D3EFBB9-67A3-E77A-4469-A7050EE0B0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4EFD8B9E-1EDA-0C13-23A5-2EB78A86DB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FD097133-C515-5FBC-27EA-30177229014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552032-2AAE-417C-B2A0-2018F8FEA367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741560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"Il computer non è una macchina intelligente che aiuta le persone stupide, anzi è una macchina stupida che funziona solo nelle mani delle persone intelligenti."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552032-2AAE-417C-B2A0-2018F8FEA367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299932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224E42-E7AD-7F32-B22F-5FA47A4B0F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72BA2151-B530-679C-5D31-DB22C2E4F5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D7B78440-A8CC-BAD9-B658-73F3F97979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EC01095-DE29-3562-55D0-ADF3E6C230C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552032-2AAE-417C-B2A0-2018F8FEA367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941316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9982" y="1178222"/>
            <a:ext cx="9179799" cy="2506427"/>
          </a:xfrm>
        </p:spPr>
        <p:txBody>
          <a:bodyPr anchor="b"/>
          <a:lstStyle>
            <a:lvl1pPr algn="ctr">
              <a:defRPr sz="6299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49971" y="3781306"/>
            <a:ext cx="8099822" cy="1738167"/>
          </a:xfrm>
        </p:spPr>
        <p:txBody>
          <a:bodyPr/>
          <a:lstStyle>
            <a:lvl1pPr marL="0" indent="0" algn="ctr">
              <a:buNone/>
              <a:defRPr sz="2520"/>
            </a:lvl1pPr>
            <a:lvl2pPr marL="479969" indent="0" algn="ctr">
              <a:buNone/>
              <a:defRPr sz="2100"/>
            </a:lvl2pPr>
            <a:lvl3pPr marL="959937" indent="0" algn="ctr">
              <a:buNone/>
              <a:defRPr sz="1890"/>
            </a:lvl3pPr>
            <a:lvl4pPr marL="1439906" indent="0" algn="ctr">
              <a:buNone/>
              <a:defRPr sz="1680"/>
            </a:lvl4pPr>
            <a:lvl5pPr marL="1919874" indent="0" algn="ctr">
              <a:buNone/>
              <a:defRPr sz="1680"/>
            </a:lvl5pPr>
            <a:lvl6pPr marL="2399843" indent="0" algn="ctr">
              <a:buNone/>
              <a:defRPr sz="1680"/>
            </a:lvl6pPr>
            <a:lvl7pPr marL="2879811" indent="0" algn="ctr">
              <a:buNone/>
              <a:defRPr sz="1680"/>
            </a:lvl7pPr>
            <a:lvl8pPr marL="3359780" indent="0" algn="ctr">
              <a:buNone/>
              <a:defRPr sz="1680"/>
            </a:lvl8pPr>
            <a:lvl9pPr marL="3839748" indent="0" algn="ctr">
              <a:buNone/>
              <a:defRPr sz="168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4DF3-B6D8-4890-9AF7-6E86003CF959}" type="datetimeFigureOut">
              <a:rPr lang="pt-BR" smtClean="0"/>
              <a:t>25/11/2025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762C8-762A-4CDB-80E4-8436D898EF0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8956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4DF3-B6D8-4890-9AF7-6E86003CF959}" type="datetimeFigureOut">
              <a:rPr lang="pt-BR" smtClean="0"/>
              <a:t>25/11/2025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762C8-762A-4CDB-80E4-8436D898EF0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258970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728581" y="383297"/>
            <a:ext cx="2328699" cy="6101085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42484" y="383297"/>
            <a:ext cx="6851100" cy="6101085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4DF3-B6D8-4890-9AF7-6E86003CF959}" type="datetimeFigureOut">
              <a:rPr lang="pt-BR" smtClean="0"/>
              <a:t>25/11/2025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762C8-762A-4CDB-80E4-8436D898EF0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512564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4DF3-B6D8-4890-9AF7-6E86003CF959}" type="datetimeFigureOut">
              <a:rPr lang="pt-BR" smtClean="0"/>
              <a:t>25/11/2025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762C8-762A-4CDB-80E4-8436D898EF0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669324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859" y="1794831"/>
            <a:ext cx="9314796" cy="2994714"/>
          </a:xfrm>
        </p:spPr>
        <p:txBody>
          <a:bodyPr anchor="b"/>
          <a:lstStyle>
            <a:lvl1pPr>
              <a:defRPr sz="6299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6859" y="4817876"/>
            <a:ext cx="9314796" cy="1574849"/>
          </a:xfrm>
        </p:spPr>
        <p:txBody>
          <a:bodyPr/>
          <a:lstStyle>
            <a:lvl1pPr marL="0" indent="0">
              <a:buNone/>
              <a:defRPr sz="2520">
                <a:solidFill>
                  <a:schemeClr val="tx1">
                    <a:tint val="82000"/>
                  </a:schemeClr>
                </a:solidFill>
              </a:defRPr>
            </a:lvl1pPr>
            <a:lvl2pPr marL="479969" indent="0">
              <a:buNone/>
              <a:defRPr sz="2100">
                <a:solidFill>
                  <a:schemeClr val="tx1">
                    <a:tint val="82000"/>
                  </a:schemeClr>
                </a:solidFill>
              </a:defRPr>
            </a:lvl2pPr>
            <a:lvl3pPr marL="959937" indent="0">
              <a:buNone/>
              <a:defRPr sz="1890">
                <a:solidFill>
                  <a:schemeClr val="tx1">
                    <a:tint val="82000"/>
                  </a:schemeClr>
                </a:solidFill>
              </a:defRPr>
            </a:lvl3pPr>
            <a:lvl4pPr marL="1439906" indent="0">
              <a:buNone/>
              <a:defRPr sz="1680">
                <a:solidFill>
                  <a:schemeClr val="tx1">
                    <a:tint val="82000"/>
                  </a:schemeClr>
                </a:solidFill>
              </a:defRPr>
            </a:lvl4pPr>
            <a:lvl5pPr marL="1919874" indent="0">
              <a:buNone/>
              <a:defRPr sz="1680">
                <a:solidFill>
                  <a:schemeClr val="tx1">
                    <a:tint val="82000"/>
                  </a:schemeClr>
                </a:solidFill>
              </a:defRPr>
            </a:lvl5pPr>
            <a:lvl6pPr marL="2399843" indent="0">
              <a:buNone/>
              <a:defRPr sz="1680">
                <a:solidFill>
                  <a:schemeClr val="tx1">
                    <a:tint val="82000"/>
                  </a:schemeClr>
                </a:solidFill>
              </a:defRPr>
            </a:lvl6pPr>
            <a:lvl7pPr marL="2879811" indent="0">
              <a:buNone/>
              <a:defRPr sz="1680">
                <a:solidFill>
                  <a:schemeClr val="tx1">
                    <a:tint val="82000"/>
                  </a:schemeClr>
                </a:solidFill>
              </a:defRPr>
            </a:lvl7pPr>
            <a:lvl8pPr marL="3359780" indent="0">
              <a:buNone/>
              <a:defRPr sz="1680">
                <a:solidFill>
                  <a:schemeClr val="tx1">
                    <a:tint val="82000"/>
                  </a:schemeClr>
                </a:solidFill>
              </a:defRPr>
            </a:lvl8pPr>
            <a:lvl9pPr marL="3839748" indent="0">
              <a:buNone/>
              <a:defRPr sz="168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4DF3-B6D8-4890-9AF7-6E86003CF959}" type="datetimeFigureOut">
              <a:rPr lang="pt-BR" smtClean="0"/>
              <a:t>25/11/2025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762C8-762A-4CDB-80E4-8436D898EF0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35346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42484" y="1916484"/>
            <a:ext cx="4589899" cy="456789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67380" y="1916484"/>
            <a:ext cx="4589899" cy="456789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4DF3-B6D8-4890-9AF7-6E86003CF959}" type="datetimeFigureOut">
              <a:rPr lang="pt-BR" smtClean="0"/>
              <a:t>25/11/2025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762C8-762A-4CDB-80E4-8436D898EF0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872098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3890" y="383299"/>
            <a:ext cx="9314796" cy="1391534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3892" y="1764832"/>
            <a:ext cx="4568805" cy="864917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79969" indent="0">
              <a:buNone/>
              <a:defRPr sz="2100" b="1"/>
            </a:lvl2pPr>
            <a:lvl3pPr marL="959937" indent="0">
              <a:buNone/>
              <a:defRPr sz="1890" b="1"/>
            </a:lvl3pPr>
            <a:lvl4pPr marL="1439906" indent="0">
              <a:buNone/>
              <a:defRPr sz="1680" b="1"/>
            </a:lvl4pPr>
            <a:lvl5pPr marL="1919874" indent="0">
              <a:buNone/>
              <a:defRPr sz="1680" b="1"/>
            </a:lvl5pPr>
            <a:lvl6pPr marL="2399843" indent="0">
              <a:buNone/>
              <a:defRPr sz="1680" b="1"/>
            </a:lvl6pPr>
            <a:lvl7pPr marL="2879811" indent="0">
              <a:buNone/>
              <a:defRPr sz="1680" b="1"/>
            </a:lvl7pPr>
            <a:lvl8pPr marL="3359780" indent="0">
              <a:buNone/>
              <a:defRPr sz="1680" b="1"/>
            </a:lvl8pPr>
            <a:lvl9pPr marL="3839748" indent="0">
              <a:buNone/>
              <a:defRPr sz="168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3892" y="2629749"/>
            <a:ext cx="4568805" cy="3867965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467381" y="1764832"/>
            <a:ext cx="4591306" cy="864917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79969" indent="0">
              <a:buNone/>
              <a:defRPr sz="2100" b="1"/>
            </a:lvl2pPr>
            <a:lvl3pPr marL="959937" indent="0">
              <a:buNone/>
              <a:defRPr sz="1890" b="1"/>
            </a:lvl3pPr>
            <a:lvl4pPr marL="1439906" indent="0">
              <a:buNone/>
              <a:defRPr sz="1680" b="1"/>
            </a:lvl4pPr>
            <a:lvl5pPr marL="1919874" indent="0">
              <a:buNone/>
              <a:defRPr sz="1680" b="1"/>
            </a:lvl5pPr>
            <a:lvl6pPr marL="2399843" indent="0">
              <a:buNone/>
              <a:defRPr sz="1680" b="1"/>
            </a:lvl6pPr>
            <a:lvl7pPr marL="2879811" indent="0">
              <a:buNone/>
              <a:defRPr sz="1680" b="1"/>
            </a:lvl7pPr>
            <a:lvl8pPr marL="3359780" indent="0">
              <a:buNone/>
              <a:defRPr sz="1680" b="1"/>
            </a:lvl8pPr>
            <a:lvl9pPr marL="3839748" indent="0">
              <a:buNone/>
              <a:defRPr sz="168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467381" y="2629749"/>
            <a:ext cx="4591306" cy="3867965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4DF3-B6D8-4890-9AF7-6E86003CF959}" type="datetimeFigureOut">
              <a:rPr lang="pt-BR" smtClean="0"/>
              <a:t>25/11/2025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762C8-762A-4CDB-80E4-8436D898EF0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273173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4DF3-B6D8-4890-9AF7-6E86003CF959}" type="datetimeFigureOut">
              <a:rPr lang="pt-BR" smtClean="0"/>
              <a:t>25/11/2025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762C8-762A-4CDB-80E4-8436D898EF0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189649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4DF3-B6D8-4890-9AF7-6E86003CF959}" type="datetimeFigureOut">
              <a:rPr lang="pt-BR" smtClean="0"/>
              <a:t>25/11/2025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762C8-762A-4CDB-80E4-8436D898EF0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620497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3890" y="479954"/>
            <a:ext cx="3483205" cy="1679840"/>
          </a:xfrm>
        </p:spPr>
        <p:txBody>
          <a:bodyPr anchor="b"/>
          <a:lstStyle>
            <a:lvl1pPr>
              <a:defRPr sz="3359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91306" y="1036570"/>
            <a:ext cx="5467380" cy="5116178"/>
          </a:xfrm>
        </p:spPr>
        <p:txBody>
          <a:bodyPr/>
          <a:lstStyle>
            <a:lvl1pPr>
              <a:defRPr sz="3359"/>
            </a:lvl1pPr>
            <a:lvl2pPr>
              <a:defRPr sz="2939"/>
            </a:lvl2pPr>
            <a:lvl3pPr>
              <a:defRPr sz="252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43890" y="2159794"/>
            <a:ext cx="3483205" cy="4001285"/>
          </a:xfrm>
        </p:spPr>
        <p:txBody>
          <a:bodyPr/>
          <a:lstStyle>
            <a:lvl1pPr marL="0" indent="0">
              <a:buNone/>
              <a:defRPr sz="1680"/>
            </a:lvl1pPr>
            <a:lvl2pPr marL="479969" indent="0">
              <a:buNone/>
              <a:defRPr sz="1470"/>
            </a:lvl2pPr>
            <a:lvl3pPr marL="959937" indent="0">
              <a:buNone/>
              <a:defRPr sz="1260"/>
            </a:lvl3pPr>
            <a:lvl4pPr marL="1439906" indent="0">
              <a:buNone/>
              <a:defRPr sz="1050"/>
            </a:lvl4pPr>
            <a:lvl5pPr marL="1919874" indent="0">
              <a:buNone/>
              <a:defRPr sz="1050"/>
            </a:lvl5pPr>
            <a:lvl6pPr marL="2399843" indent="0">
              <a:buNone/>
              <a:defRPr sz="1050"/>
            </a:lvl6pPr>
            <a:lvl7pPr marL="2879811" indent="0">
              <a:buNone/>
              <a:defRPr sz="1050"/>
            </a:lvl7pPr>
            <a:lvl8pPr marL="3359780" indent="0">
              <a:buNone/>
              <a:defRPr sz="1050"/>
            </a:lvl8pPr>
            <a:lvl9pPr marL="3839748" indent="0">
              <a:buNone/>
              <a:defRPr sz="105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4DF3-B6D8-4890-9AF7-6E86003CF959}" type="datetimeFigureOut">
              <a:rPr lang="pt-BR" smtClean="0"/>
              <a:t>25/11/2025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762C8-762A-4CDB-80E4-8436D898EF0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950086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3890" y="479954"/>
            <a:ext cx="3483205" cy="1679840"/>
          </a:xfrm>
        </p:spPr>
        <p:txBody>
          <a:bodyPr anchor="b"/>
          <a:lstStyle>
            <a:lvl1pPr>
              <a:defRPr sz="3359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591306" y="1036570"/>
            <a:ext cx="5467380" cy="5116178"/>
          </a:xfrm>
        </p:spPr>
        <p:txBody>
          <a:bodyPr anchor="t"/>
          <a:lstStyle>
            <a:lvl1pPr marL="0" indent="0">
              <a:buNone/>
              <a:defRPr sz="3359"/>
            </a:lvl1pPr>
            <a:lvl2pPr marL="479969" indent="0">
              <a:buNone/>
              <a:defRPr sz="2939"/>
            </a:lvl2pPr>
            <a:lvl3pPr marL="959937" indent="0">
              <a:buNone/>
              <a:defRPr sz="2520"/>
            </a:lvl3pPr>
            <a:lvl4pPr marL="1439906" indent="0">
              <a:buNone/>
              <a:defRPr sz="2100"/>
            </a:lvl4pPr>
            <a:lvl5pPr marL="1919874" indent="0">
              <a:buNone/>
              <a:defRPr sz="2100"/>
            </a:lvl5pPr>
            <a:lvl6pPr marL="2399843" indent="0">
              <a:buNone/>
              <a:defRPr sz="2100"/>
            </a:lvl6pPr>
            <a:lvl7pPr marL="2879811" indent="0">
              <a:buNone/>
              <a:defRPr sz="2100"/>
            </a:lvl7pPr>
            <a:lvl8pPr marL="3359780" indent="0">
              <a:buNone/>
              <a:defRPr sz="2100"/>
            </a:lvl8pPr>
            <a:lvl9pPr marL="3839748" indent="0">
              <a:buNone/>
              <a:defRPr sz="21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43890" y="2159794"/>
            <a:ext cx="3483205" cy="4001285"/>
          </a:xfrm>
        </p:spPr>
        <p:txBody>
          <a:bodyPr/>
          <a:lstStyle>
            <a:lvl1pPr marL="0" indent="0">
              <a:buNone/>
              <a:defRPr sz="1680"/>
            </a:lvl1pPr>
            <a:lvl2pPr marL="479969" indent="0">
              <a:buNone/>
              <a:defRPr sz="1470"/>
            </a:lvl2pPr>
            <a:lvl3pPr marL="959937" indent="0">
              <a:buNone/>
              <a:defRPr sz="1260"/>
            </a:lvl3pPr>
            <a:lvl4pPr marL="1439906" indent="0">
              <a:buNone/>
              <a:defRPr sz="1050"/>
            </a:lvl4pPr>
            <a:lvl5pPr marL="1919874" indent="0">
              <a:buNone/>
              <a:defRPr sz="1050"/>
            </a:lvl5pPr>
            <a:lvl6pPr marL="2399843" indent="0">
              <a:buNone/>
              <a:defRPr sz="1050"/>
            </a:lvl6pPr>
            <a:lvl7pPr marL="2879811" indent="0">
              <a:buNone/>
              <a:defRPr sz="1050"/>
            </a:lvl7pPr>
            <a:lvl8pPr marL="3359780" indent="0">
              <a:buNone/>
              <a:defRPr sz="1050"/>
            </a:lvl8pPr>
            <a:lvl9pPr marL="3839748" indent="0">
              <a:buNone/>
              <a:defRPr sz="105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4DF3-B6D8-4890-9AF7-6E86003CF959}" type="datetimeFigureOut">
              <a:rPr lang="pt-BR" smtClean="0"/>
              <a:t>25/11/2025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762C8-762A-4CDB-80E4-8436D898EF0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358982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42484" y="383299"/>
            <a:ext cx="9314796" cy="13915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2484" y="1916484"/>
            <a:ext cx="9314796" cy="45678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2484" y="6672698"/>
            <a:ext cx="2429947" cy="383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6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DE94DF3-B6D8-4890-9AF7-6E86003CF959}" type="datetimeFigureOut">
              <a:rPr lang="pt-BR" smtClean="0"/>
              <a:t>25/11/2025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77422" y="6672698"/>
            <a:ext cx="3644920" cy="383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6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7332" y="6672698"/>
            <a:ext cx="2429947" cy="383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6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F0762C8-762A-4CDB-80E4-8436D898EF0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979647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59937" rtl="0" eaLnBrk="1" latinLnBrk="0" hangingPunct="1">
        <a:lnSpc>
          <a:spcPct val="90000"/>
        </a:lnSpc>
        <a:spcBef>
          <a:spcPct val="0"/>
        </a:spcBef>
        <a:buNone/>
        <a:defRPr sz="461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39984" indent="-239984" algn="l" defTabSz="959937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2939" kern="1200">
          <a:solidFill>
            <a:schemeClr val="tx1"/>
          </a:solidFill>
          <a:latin typeface="+mn-lt"/>
          <a:ea typeface="+mn-ea"/>
          <a:cs typeface="+mn-cs"/>
        </a:defRPr>
      </a:lvl1pPr>
      <a:lvl2pPr marL="719953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2pPr>
      <a:lvl3pPr marL="1199921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79890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2159859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639827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3119796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599764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4079733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1pPr>
      <a:lvl2pPr marL="479969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2pPr>
      <a:lvl3pPr marL="959937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3pPr>
      <a:lvl4pPr marL="1439906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1919874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399843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2879811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359780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3839748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9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11A3B27C-6660-F0F5-5858-B76F370503E5}"/>
              </a:ext>
            </a:extLst>
          </p:cNvPr>
          <p:cNvSpPr/>
          <p:nvPr/>
        </p:nvSpPr>
        <p:spPr>
          <a:xfrm>
            <a:off x="5795173" y="1942065"/>
            <a:ext cx="860323" cy="3119267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771825A8-EDEE-8AB4-58FE-723AA781F46F}"/>
              </a:ext>
            </a:extLst>
          </p:cNvPr>
          <p:cNvSpPr/>
          <p:nvPr/>
        </p:nvSpPr>
        <p:spPr>
          <a:xfrm>
            <a:off x="6782762" y="1474955"/>
            <a:ext cx="860323" cy="4053486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3671A5AF-9C47-1A8F-77D0-5E7644F89856}"/>
              </a:ext>
            </a:extLst>
          </p:cNvPr>
          <p:cNvSpPr/>
          <p:nvPr/>
        </p:nvSpPr>
        <p:spPr>
          <a:xfrm>
            <a:off x="7770351" y="1474955"/>
            <a:ext cx="860323" cy="4053486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70DE8887-EB35-A655-475C-3E9CBC597C60}"/>
              </a:ext>
            </a:extLst>
          </p:cNvPr>
          <p:cNvSpPr/>
          <p:nvPr/>
        </p:nvSpPr>
        <p:spPr>
          <a:xfrm>
            <a:off x="8757940" y="1474955"/>
            <a:ext cx="860323" cy="4053486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453BBB00-DCB2-9946-0747-F909308B7B7A}"/>
              </a:ext>
            </a:extLst>
          </p:cNvPr>
          <p:cNvSpPr/>
          <p:nvPr/>
        </p:nvSpPr>
        <p:spPr>
          <a:xfrm>
            <a:off x="9745529" y="1792729"/>
            <a:ext cx="860323" cy="3417938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1E35F836-7E40-0FE4-8764-90D4A25805B6}"/>
              </a:ext>
            </a:extLst>
          </p:cNvPr>
          <p:cNvSpPr/>
          <p:nvPr/>
        </p:nvSpPr>
        <p:spPr>
          <a:xfrm>
            <a:off x="4807584" y="1687248"/>
            <a:ext cx="860323" cy="3628900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D5F34BD6-FBA0-C859-987E-840C46FBCF3A}"/>
              </a:ext>
            </a:extLst>
          </p:cNvPr>
          <p:cNvSpPr txBox="1"/>
          <p:nvPr/>
        </p:nvSpPr>
        <p:spPr>
          <a:xfrm>
            <a:off x="996683" y="4939528"/>
            <a:ext cx="86215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800" b="1" dirty="0">
                <a:solidFill>
                  <a:srgbClr val="BE9C6D"/>
                </a:solidFill>
                <a:latin typeface="Neue Haas Grotesk Text Pro" panose="020B0504020202020204" pitchFamily="34" charset="0"/>
              </a:rPr>
              <a:t>FUNDAMENTOS DE </a:t>
            </a:r>
            <a:r>
              <a:rPr lang="pt-BR" sz="4800" b="1" dirty="0">
                <a:solidFill>
                  <a:schemeClr val="bg1"/>
                </a:solidFill>
                <a:latin typeface="Neue Haas Grotesk Text Pro" panose="020B0504020202020204" pitchFamily="34" charset="0"/>
              </a:rPr>
              <a:t>ENGENHARIA DE PROMPT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86593667-8344-D095-5801-7A17A296B1D1}"/>
              </a:ext>
            </a:extLst>
          </p:cNvPr>
          <p:cNvSpPr txBox="1"/>
          <p:nvPr/>
        </p:nvSpPr>
        <p:spPr>
          <a:xfrm>
            <a:off x="2163869" y="6509188"/>
            <a:ext cx="60366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chemeClr val="bg1">
                    <a:lumMod val="95000"/>
                  </a:schemeClr>
                </a:solidFill>
                <a:latin typeface="Nexa Extra Light" panose="00000200000000000000" pitchFamily="2" charset="0"/>
              </a:rPr>
              <a:t>GEORGE MARMELSTEIN</a:t>
            </a:r>
          </a:p>
        </p:txBody>
      </p:sp>
    </p:spTree>
    <p:extLst>
      <p:ext uri="{BB962C8B-B14F-4D97-AF65-F5344CB8AC3E}">
        <p14:creationId xmlns:p14="http://schemas.microsoft.com/office/powerpoint/2010/main" val="39067686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A822335-8E77-88C4-85D1-607770AA1C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F62F61C3-C75C-916F-1CD5-68E40CA928F1}"/>
              </a:ext>
            </a:extLst>
          </p:cNvPr>
          <p:cNvSpPr/>
          <p:nvPr/>
        </p:nvSpPr>
        <p:spPr>
          <a:xfrm>
            <a:off x="0" y="-1"/>
            <a:ext cx="10799763" cy="7199313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67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75E874B5-521D-0D1E-E396-3808CBCE35C5}"/>
              </a:ext>
            </a:extLst>
          </p:cNvPr>
          <p:cNvSpPr/>
          <p:nvPr/>
        </p:nvSpPr>
        <p:spPr>
          <a:xfrm>
            <a:off x="5795173" y="1942065"/>
            <a:ext cx="860323" cy="3628900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60264B2F-49D8-61F4-C60D-4449CBBD28F4}"/>
              </a:ext>
            </a:extLst>
          </p:cNvPr>
          <p:cNvSpPr/>
          <p:nvPr/>
        </p:nvSpPr>
        <p:spPr>
          <a:xfrm>
            <a:off x="6782762" y="1474955"/>
            <a:ext cx="860323" cy="3392609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B778E847-BB91-6E15-27E7-D4B065A7046B}"/>
              </a:ext>
            </a:extLst>
          </p:cNvPr>
          <p:cNvSpPr/>
          <p:nvPr/>
        </p:nvSpPr>
        <p:spPr>
          <a:xfrm>
            <a:off x="7770351" y="1474955"/>
            <a:ext cx="860323" cy="3512681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B3B34B7D-89CB-69AC-B09C-4F17297EC2C4}"/>
              </a:ext>
            </a:extLst>
          </p:cNvPr>
          <p:cNvSpPr/>
          <p:nvPr/>
        </p:nvSpPr>
        <p:spPr>
          <a:xfrm>
            <a:off x="8757940" y="1474955"/>
            <a:ext cx="860323" cy="4251590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C164D522-83C8-5109-0A2B-C0B2E7B2A988}"/>
              </a:ext>
            </a:extLst>
          </p:cNvPr>
          <p:cNvSpPr/>
          <p:nvPr/>
        </p:nvSpPr>
        <p:spPr>
          <a:xfrm>
            <a:off x="9745529" y="1792729"/>
            <a:ext cx="860323" cy="3417938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DEC2D619-630E-FDC3-32B1-E14592E562D7}"/>
              </a:ext>
            </a:extLst>
          </p:cNvPr>
          <p:cNvSpPr/>
          <p:nvPr/>
        </p:nvSpPr>
        <p:spPr>
          <a:xfrm>
            <a:off x="4807584" y="1687247"/>
            <a:ext cx="860323" cy="4039297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2" name="Gráfico 1">
            <a:extLst>
              <a:ext uri="{FF2B5EF4-FFF2-40B4-BE49-F238E27FC236}">
                <a16:creationId xmlns:a16="http://schemas.microsoft.com/office/drawing/2014/main" id="{E10DCBCC-212C-27F3-02B1-314FC9A6852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9315" t="9248" r="87456" b="2598"/>
          <a:stretch/>
        </p:blipFill>
        <p:spPr>
          <a:xfrm>
            <a:off x="232028" y="562223"/>
            <a:ext cx="367020" cy="6074866"/>
          </a:xfrm>
          <a:prstGeom prst="rect">
            <a:avLst/>
          </a:prstGeom>
        </p:spPr>
      </p:pic>
      <p:sp>
        <p:nvSpPr>
          <p:cNvPr id="29" name="Retângulo: Cantos Arredondados 28">
            <a:extLst>
              <a:ext uri="{FF2B5EF4-FFF2-40B4-BE49-F238E27FC236}">
                <a16:creationId xmlns:a16="http://schemas.microsoft.com/office/drawing/2014/main" id="{2EB3174D-B965-227D-8496-A860DFF798D6}"/>
              </a:ext>
            </a:extLst>
          </p:cNvPr>
          <p:cNvSpPr/>
          <p:nvPr/>
        </p:nvSpPr>
        <p:spPr>
          <a:xfrm>
            <a:off x="989803" y="2821617"/>
            <a:ext cx="4011206" cy="923925"/>
          </a:xfrm>
          <a:prstGeom prst="roundRect">
            <a:avLst>
              <a:gd name="adj" fmla="val 9260"/>
            </a:avLst>
          </a:prstGeom>
          <a:solidFill>
            <a:schemeClr val="tx1">
              <a:lumMod val="95000"/>
              <a:lumOff val="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rgbClr val="BE9C6D"/>
                </a:solidFill>
                <a:latin typeface="Avenir Next LT Pro" panose="020B0504020202020204" pitchFamily="34" charset="0"/>
              </a:rPr>
              <a:t>INPUT – </a:t>
            </a:r>
            <a:r>
              <a:rPr lang="pt-BR" b="1" i="1" dirty="0">
                <a:solidFill>
                  <a:srgbClr val="BE9C6D"/>
                </a:solidFill>
                <a:latin typeface="Avenir Next LT Pro" panose="020B0504020202020204" pitchFamily="34" charset="0"/>
              </a:rPr>
              <a:t>CÁLCULOS</a:t>
            </a:r>
            <a:r>
              <a:rPr lang="pt-BR" b="1" dirty="0">
                <a:solidFill>
                  <a:srgbClr val="BE9C6D"/>
                </a:solidFill>
                <a:latin typeface="Avenir Next LT Pro" panose="020B0504020202020204" pitchFamily="34" charset="0"/>
              </a:rPr>
              <a:t> – OUTPUT</a:t>
            </a:r>
          </a:p>
          <a:p>
            <a:pPr algn="ctr"/>
            <a:r>
              <a:rPr lang="pt-BR" b="1" dirty="0">
                <a:solidFill>
                  <a:srgbClr val="BE9C6D"/>
                </a:solidFill>
                <a:latin typeface="Avenir Next LT Pro" panose="020B0504020202020204" pitchFamily="34" charset="0"/>
              </a:rPr>
              <a:t>(NÃO-DETERMINÍSTICO)</a:t>
            </a: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862827B9-B06D-46C7-192B-20FEB3C775CA}"/>
              </a:ext>
            </a:extLst>
          </p:cNvPr>
          <p:cNvSpPr txBox="1"/>
          <p:nvPr/>
        </p:nvSpPr>
        <p:spPr>
          <a:xfrm>
            <a:off x="1973921" y="930311"/>
            <a:ext cx="738797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400" dirty="0">
                <a:solidFill>
                  <a:schemeClr val="bg1"/>
                </a:solidFill>
                <a:latin typeface="Britannic Bold" panose="020B0903060703020204" pitchFamily="34" charset="0"/>
              </a:rPr>
              <a:t>O LLM COMO UMA MÁQUINA DE CALCULAR TEXTOS</a:t>
            </a:r>
          </a:p>
        </p:txBody>
      </p:sp>
      <p:sp>
        <p:nvSpPr>
          <p:cNvPr id="31" name="Retângulo: Cantos Arredondados 30">
            <a:extLst>
              <a:ext uri="{FF2B5EF4-FFF2-40B4-BE49-F238E27FC236}">
                <a16:creationId xmlns:a16="http://schemas.microsoft.com/office/drawing/2014/main" id="{C67935EB-F0B2-45CC-BB9B-ACF52CA84193}"/>
              </a:ext>
            </a:extLst>
          </p:cNvPr>
          <p:cNvSpPr/>
          <p:nvPr/>
        </p:nvSpPr>
        <p:spPr>
          <a:xfrm>
            <a:off x="991626" y="3966006"/>
            <a:ext cx="4011207" cy="923925"/>
          </a:xfrm>
          <a:prstGeom prst="roundRect">
            <a:avLst>
              <a:gd name="adj" fmla="val 9260"/>
            </a:avLst>
          </a:prstGeom>
          <a:solidFill>
            <a:schemeClr val="tx1">
              <a:lumMod val="95000"/>
              <a:lumOff val="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rgbClr val="BE9C6D"/>
                </a:solidFill>
                <a:latin typeface="Avenir Next LT Pro" panose="020B0504020202020204" pitchFamily="34" charset="0"/>
              </a:rPr>
              <a:t>PADRÕES LINGUÍSTICOS (PROBABILIDADE SEMÂNTICA)</a:t>
            </a:r>
          </a:p>
        </p:txBody>
      </p:sp>
      <p:sp>
        <p:nvSpPr>
          <p:cNvPr id="32" name="Retângulo: Cantos Arredondados 31">
            <a:extLst>
              <a:ext uri="{FF2B5EF4-FFF2-40B4-BE49-F238E27FC236}">
                <a16:creationId xmlns:a16="http://schemas.microsoft.com/office/drawing/2014/main" id="{1A8639CA-3DE9-749E-4975-87A02564D5EC}"/>
              </a:ext>
            </a:extLst>
          </p:cNvPr>
          <p:cNvSpPr/>
          <p:nvPr/>
        </p:nvSpPr>
        <p:spPr>
          <a:xfrm>
            <a:off x="1040958" y="5110395"/>
            <a:ext cx="4011207" cy="923925"/>
          </a:xfrm>
          <a:prstGeom prst="roundRect">
            <a:avLst>
              <a:gd name="adj" fmla="val 9260"/>
            </a:avLst>
          </a:prstGeom>
          <a:solidFill>
            <a:schemeClr val="tx1">
              <a:lumMod val="95000"/>
              <a:lumOff val="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rgbClr val="BE9C6D"/>
                </a:solidFill>
                <a:latin typeface="Avenir Next LT Pro" panose="020B0504020202020204" pitchFamily="34" charset="0"/>
              </a:rPr>
              <a:t>PROCESSO AUTO-REGRESSIVO (UMA PALAVRA DE CADA VEZ)</a:t>
            </a:r>
          </a:p>
        </p:txBody>
      </p:sp>
      <p:sp>
        <p:nvSpPr>
          <p:cNvPr id="33" name="Retângulo: Cantos Arredondados 32">
            <a:extLst>
              <a:ext uri="{FF2B5EF4-FFF2-40B4-BE49-F238E27FC236}">
                <a16:creationId xmlns:a16="http://schemas.microsoft.com/office/drawing/2014/main" id="{CF08FC38-0D73-368D-FCE6-6071E0D3996A}"/>
              </a:ext>
            </a:extLst>
          </p:cNvPr>
          <p:cNvSpPr/>
          <p:nvPr/>
        </p:nvSpPr>
        <p:spPr>
          <a:xfrm>
            <a:off x="5734322" y="2766565"/>
            <a:ext cx="4011207" cy="923925"/>
          </a:xfrm>
          <a:prstGeom prst="roundRect">
            <a:avLst>
              <a:gd name="adj" fmla="val 9260"/>
            </a:avLst>
          </a:prstGeom>
          <a:solidFill>
            <a:schemeClr val="tx1">
              <a:lumMod val="95000"/>
              <a:lumOff val="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>
                <a:solidFill>
                  <a:srgbClr val="BE9C6D"/>
                </a:solidFill>
                <a:latin typeface="Avenir Next LT Pro" panose="020B0504020202020204" pitchFamily="34" charset="0"/>
              </a:rPr>
              <a:t>SEM APRENDIZADO CONTÍNUO (RESET DE CONTEXTO)</a:t>
            </a:r>
            <a:endParaRPr lang="pt-BR" b="1" dirty="0">
              <a:solidFill>
                <a:srgbClr val="BE9C6D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34" name="Retângulo: Cantos Arredondados 33">
            <a:extLst>
              <a:ext uri="{FF2B5EF4-FFF2-40B4-BE49-F238E27FC236}">
                <a16:creationId xmlns:a16="http://schemas.microsoft.com/office/drawing/2014/main" id="{E79FB41C-3A7E-0245-55D8-3A0961D68107}"/>
              </a:ext>
            </a:extLst>
          </p:cNvPr>
          <p:cNvSpPr/>
          <p:nvPr/>
        </p:nvSpPr>
        <p:spPr>
          <a:xfrm>
            <a:off x="5834321" y="3966005"/>
            <a:ext cx="4011207" cy="923925"/>
          </a:xfrm>
          <a:prstGeom prst="roundRect">
            <a:avLst>
              <a:gd name="adj" fmla="val 9260"/>
            </a:avLst>
          </a:prstGeom>
          <a:solidFill>
            <a:schemeClr val="tx1">
              <a:lumMod val="95000"/>
              <a:lumOff val="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rgbClr val="BE9C6D"/>
                </a:solidFill>
                <a:latin typeface="Avenir Next LT Pro" panose="020B0504020202020204" pitchFamily="34" charset="0"/>
              </a:rPr>
              <a:t>LIMITADO E GUIADO PELA JANELA DE CONTEXTO</a:t>
            </a:r>
          </a:p>
        </p:txBody>
      </p:sp>
      <p:sp>
        <p:nvSpPr>
          <p:cNvPr id="36" name="Retângulo: Cantos Arredondados 35">
            <a:extLst>
              <a:ext uri="{FF2B5EF4-FFF2-40B4-BE49-F238E27FC236}">
                <a16:creationId xmlns:a16="http://schemas.microsoft.com/office/drawing/2014/main" id="{85CB56CB-09E1-91C3-62B9-9DCE0E7080C5}"/>
              </a:ext>
            </a:extLst>
          </p:cNvPr>
          <p:cNvSpPr/>
          <p:nvPr/>
        </p:nvSpPr>
        <p:spPr>
          <a:xfrm>
            <a:off x="5834321" y="5110395"/>
            <a:ext cx="4011207" cy="923925"/>
          </a:xfrm>
          <a:prstGeom prst="roundRect">
            <a:avLst>
              <a:gd name="adj" fmla="val 9260"/>
            </a:avLst>
          </a:prstGeom>
          <a:solidFill>
            <a:schemeClr val="tx1">
              <a:lumMod val="95000"/>
              <a:lumOff val="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rgbClr val="BE9C6D"/>
                </a:solidFill>
                <a:latin typeface="Avenir Next LT Pro" panose="020B0504020202020204" pitchFamily="34" charset="0"/>
              </a:rPr>
              <a:t>APRENDIZADO ATRAVÉS DO CONTEXTO</a:t>
            </a:r>
          </a:p>
        </p:txBody>
      </p:sp>
    </p:spTree>
    <p:extLst>
      <p:ext uri="{BB962C8B-B14F-4D97-AF65-F5344CB8AC3E}">
        <p14:creationId xmlns:p14="http://schemas.microsoft.com/office/powerpoint/2010/main" val="23971834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2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indefinite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9" dur="indefinite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indefinite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2" dur="indefinite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indefinite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5" dur="indefinite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indefinite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8" dur="indefinite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mph" presetSubtype="0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1" dur="indefinite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indefinite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26" dur="indefinite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8" dur="500" fill="hold"/>
                                        <p:tgtEl>
                                          <p:spTgt spid="31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1" dur="indefinite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indefinite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6" dur="indefinite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8" dur="500" fill="hold"/>
                                        <p:tgtEl>
                                          <p:spTgt spid="3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9" presetID="9" presetClass="emph" presetSubtype="0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indefinite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1" dur="indefinite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mph" presetSubtype="0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indefinite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4" dur="indefinite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44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9" dur="44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1" dur="500" fill="hold"/>
                                        <p:tgtEl>
                                          <p:spTgt spid="3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52" presetID="9" presetClass="emph" presetSubtype="0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indefinite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4" dur="indefinite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indefinite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9" dur="indefinite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1" dur="10" fill="hold"/>
                                        <p:tgtEl>
                                          <p:spTgt spid="3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62" presetID="9" presetClass="emph" presetSubtype="0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indefinite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64" dur="indefinite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44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9" dur="44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1" dur="500" fill="hold"/>
                                        <p:tgtEl>
                                          <p:spTgt spid="3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72" presetID="9" presetClass="emph" presetSubtype="0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indefinite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4" dur="indefinite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indefinite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7" dur="indefinite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9" presetClass="emph" presetSubtype="0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indefinite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80" dur="indefinite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9" presetClass="emph" presetSubtype="0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indefinite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83" dur="indefinite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29" grpId="1" animBg="1"/>
      <p:bldP spid="31" grpId="0" animBg="1"/>
      <p:bldP spid="31" grpId="1" animBg="1"/>
      <p:bldP spid="31" grpId="2" animBg="1"/>
      <p:bldP spid="31" grpId="3" animBg="1"/>
      <p:bldP spid="31" grpId="4" animBg="1"/>
      <p:bldP spid="32" grpId="0" animBg="1"/>
      <p:bldP spid="32" grpId="1" animBg="1"/>
      <p:bldP spid="32" grpId="2" animBg="1"/>
      <p:bldP spid="32" grpId="3" animBg="1"/>
      <p:bldP spid="33" grpId="0" animBg="1"/>
      <p:bldP spid="33" grpId="1" animBg="1"/>
      <p:bldP spid="33" grpId="2" animBg="1"/>
      <p:bldP spid="33" grpId="3" animBg="1"/>
      <p:bldP spid="34" grpId="0" animBg="1"/>
      <p:bldP spid="34" grpId="1" animBg="1"/>
      <p:bldP spid="34" grpId="2" animBg="1"/>
      <p:bldP spid="34" grpId="3" animBg="1"/>
      <p:bldP spid="36" grpId="0" animBg="1"/>
      <p:bldP spid="36" grpId="1" animBg="1"/>
      <p:bldP spid="36" grpId="2" animBg="1"/>
      <p:bldP spid="36" grpId="3" animBg="1"/>
      <p:bldP spid="36" grpId="4" animBg="1"/>
      <p:bldP spid="36" grpId="5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F33E545-284A-6C57-1FDB-DC3A18C4E4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5EEA0E69-C5FF-A734-45D6-B5671ABF1FE7}"/>
              </a:ext>
            </a:extLst>
          </p:cNvPr>
          <p:cNvSpPr/>
          <p:nvPr/>
        </p:nvSpPr>
        <p:spPr>
          <a:xfrm>
            <a:off x="5795173" y="1942065"/>
            <a:ext cx="860323" cy="3119267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2EE1456B-22EE-B5D2-4CE1-3B5071320540}"/>
              </a:ext>
            </a:extLst>
          </p:cNvPr>
          <p:cNvSpPr/>
          <p:nvPr/>
        </p:nvSpPr>
        <p:spPr>
          <a:xfrm>
            <a:off x="6782762" y="1474955"/>
            <a:ext cx="860323" cy="4053486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94A53870-000C-BFE3-ED5D-EF401D6B9805}"/>
              </a:ext>
            </a:extLst>
          </p:cNvPr>
          <p:cNvSpPr/>
          <p:nvPr/>
        </p:nvSpPr>
        <p:spPr>
          <a:xfrm>
            <a:off x="7770351" y="1474955"/>
            <a:ext cx="860323" cy="4053486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63104A2F-6063-BEE7-080D-A9193AF9AE5C}"/>
              </a:ext>
            </a:extLst>
          </p:cNvPr>
          <p:cNvSpPr/>
          <p:nvPr/>
        </p:nvSpPr>
        <p:spPr>
          <a:xfrm>
            <a:off x="8757940" y="1474955"/>
            <a:ext cx="860323" cy="4053486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3A4B00B7-776B-F29E-883D-A350A46F229B}"/>
              </a:ext>
            </a:extLst>
          </p:cNvPr>
          <p:cNvSpPr/>
          <p:nvPr/>
        </p:nvSpPr>
        <p:spPr>
          <a:xfrm>
            <a:off x="9745529" y="1792729"/>
            <a:ext cx="860323" cy="3417938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FC1BEDEA-A92A-A908-C314-8E080888C129}"/>
              </a:ext>
            </a:extLst>
          </p:cNvPr>
          <p:cNvSpPr/>
          <p:nvPr/>
        </p:nvSpPr>
        <p:spPr>
          <a:xfrm>
            <a:off x="4807584" y="1687248"/>
            <a:ext cx="860323" cy="3628900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5BE381D6-3471-0C42-D7C6-81BE370D8905}"/>
              </a:ext>
            </a:extLst>
          </p:cNvPr>
          <p:cNvSpPr txBox="1"/>
          <p:nvPr/>
        </p:nvSpPr>
        <p:spPr>
          <a:xfrm>
            <a:off x="1705895" y="5010691"/>
            <a:ext cx="738797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400" dirty="0">
                <a:solidFill>
                  <a:schemeClr val="bg1"/>
                </a:solidFill>
                <a:latin typeface="Britannic Bold" panose="020B0903060703020204" pitchFamily="34" charset="0"/>
              </a:rPr>
              <a:t>O LLM COMO UMA MÁQUINA OBEDIENTE</a:t>
            </a: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849DF4AF-0DE1-BEBD-1095-FC75FA4BFD29}"/>
              </a:ext>
            </a:extLst>
          </p:cNvPr>
          <p:cNvSpPr/>
          <p:nvPr/>
        </p:nvSpPr>
        <p:spPr>
          <a:xfrm>
            <a:off x="602725" y="1480102"/>
            <a:ext cx="4011206" cy="923925"/>
          </a:xfrm>
          <a:prstGeom prst="roundRect">
            <a:avLst>
              <a:gd name="adj" fmla="val 9260"/>
            </a:avLst>
          </a:prstGeom>
          <a:solidFill>
            <a:schemeClr val="tx1">
              <a:lumMod val="95000"/>
              <a:lumOff val="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rgbClr val="BE9C6D"/>
                </a:solidFill>
                <a:latin typeface="Avenir Next LT Pro" panose="020B0504020202020204" pitchFamily="34" charset="0"/>
              </a:rPr>
              <a:t>PRÉ-TREINO E FINE TUNING (FEEDBACK HUMANO)</a:t>
            </a: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8103016E-00FF-F567-FB78-ADE3F302F1EF}"/>
              </a:ext>
            </a:extLst>
          </p:cNvPr>
          <p:cNvSpPr/>
          <p:nvPr/>
        </p:nvSpPr>
        <p:spPr>
          <a:xfrm>
            <a:off x="604548" y="2624491"/>
            <a:ext cx="4011207" cy="923925"/>
          </a:xfrm>
          <a:prstGeom prst="roundRect">
            <a:avLst>
              <a:gd name="adj" fmla="val 9260"/>
            </a:avLst>
          </a:prstGeom>
          <a:solidFill>
            <a:schemeClr val="tx1">
              <a:lumMod val="95000"/>
              <a:lumOff val="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rgbClr val="BE9C6D"/>
                </a:solidFill>
                <a:latin typeface="Avenir Next LT Pro" panose="020B0504020202020204" pitchFamily="34" charset="0"/>
              </a:rPr>
              <a:t>ALINHAMENTO ÉTICO </a:t>
            </a:r>
          </a:p>
          <a:p>
            <a:pPr algn="ctr"/>
            <a:r>
              <a:rPr lang="pt-BR" b="1" dirty="0">
                <a:solidFill>
                  <a:srgbClr val="BE9C6D"/>
                </a:solidFill>
                <a:latin typeface="Avenir Next LT Pro" panose="020B0504020202020204" pitchFamily="34" charset="0"/>
              </a:rPr>
              <a:t>(HHH)</a:t>
            </a: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FB96D4F9-AEE8-4351-21C7-836676115451}"/>
              </a:ext>
            </a:extLst>
          </p:cNvPr>
          <p:cNvSpPr/>
          <p:nvPr/>
        </p:nvSpPr>
        <p:spPr>
          <a:xfrm>
            <a:off x="653880" y="3768880"/>
            <a:ext cx="4011207" cy="923925"/>
          </a:xfrm>
          <a:prstGeom prst="roundRect">
            <a:avLst>
              <a:gd name="adj" fmla="val 9260"/>
            </a:avLst>
          </a:prstGeom>
          <a:solidFill>
            <a:schemeClr val="tx1">
              <a:lumMod val="95000"/>
              <a:lumOff val="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rgbClr val="BE9C6D"/>
                </a:solidFill>
                <a:latin typeface="Avenir Next LT Pro" panose="020B0504020202020204" pitchFamily="34" charset="0"/>
              </a:rPr>
              <a:t>EFEITO DE BAJULAÇÃO (</a:t>
            </a:r>
            <a:r>
              <a:rPr lang="pt-BR" b="1" i="1" dirty="0">
                <a:solidFill>
                  <a:srgbClr val="BE9C6D"/>
                </a:solidFill>
                <a:latin typeface="Avenir Next LT Pro" panose="020B0504020202020204" pitchFamily="34" charset="0"/>
              </a:rPr>
              <a:t>SYCOPHANCY</a:t>
            </a:r>
            <a:r>
              <a:rPr lang="pt-BR" b="1" dirty="0">
                <a:solidFill>
                  <a:srgbClr val="BE9C6D"/>
                </a:solidFill>
                <a:latin typeface="Avenir Next LT Pro" panose="020B0504020202020204" pitchFamily="34" charset="0"/>
              </a:rPr>
              <a:t>)</a:t>
            </a: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6529B57C-85B7-EE3D-8C8C-6ABC29D2C994}"/>
              </a:ext>
            </a:extLst>
          </p:cNvPr>
          <p:cNvSpPr/>
          <p:nvPr/>
        </p:nvSpPr>
        <p:spPr>
          <a:xfrm>
            <a:off x="6197851" y="1425050"/>
            <a:ext cx="4011207" cy="923925"/>
          </a:xfrm>
          <a:prstGeom prst="roundRect">
            <a:avLst>
              <a:gd name="adj" fmla="val 9260"/>
            </a:avLst>
          </a:prstGeom>
          <a:solidFill>
            <a:schemeClr val="tx1">
              <a:lumMod val="95000"/>
              <a:lumOff val="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rgbClr val="BE9C6D"/>
                </a:solidFill>
                <a:latin typeface="Avenir Next LT Pro" panose="020B0504020202020204" pitchFamily="34" charset="0"/>
              </a:rPr>
              <a:t>DIRIGIBILIDADE </a:t>
            </a:r>
          </a:p>
          <a:p>
            <a:pPr algn="ctr"/>
            <a:r>
              <a:rPr lang="pt-BR" b="1" dirty="0">
                <a:solidFill>
                  <a:srgbClr val="BE9C6D"/>
                </a:solidFill>
                <a:latin typeface="Avenir Next LT Pro" panose="020B0504020202020204" pitchFamily="34" charset="0"/>
              </a:rPr>
              <a:t>(STEERABILITY)</a:t>
            </a:r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D7D1BC16-8E0E-C84B-E10B-E99EF556C8EA}"/>
              </a:ext>
            </a:extLst>
          </p:cNvPr>
          <p:cNvSpPr/>
          <p:nvPr/>
        </p:nvSpPr>
        <p:spPr>
          <a:xfrm>
            <a:off x="6297850" y="2624490"/>
            <a:ext cx="4011207" cy="923925"/>
          </a:xfrm>
          <a:prstGeom prst="roundRect">
            <a:avLst>
              <a:gd name="adj" fmla="val 9260"/>
            </a:avLst>
          </a:prstGeom>
          <a:solidFill>
            <a:schemeClr val="tx1">
              <a:lumMod val="95000"/>
              <a:lumOff val="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rgbClr val="BE9C6D"/>
                </a:solidFill>
                <a:latin typeface="Avenir Next LT Pro" panose="020B0504020202020204" pitchFamily="34" charset="0"/>
              </a:rPr>
              <a:t>SEM SABEDORIA INTRÍNSECA. SEM SENSO DE JUSTIÇA</a:t>
            </a:r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F8ED0F07-16AA-4402-1E4D-43EEE94FBD15}"/>
              </a:ext>
            </a:extLst>
          </p:cNvPr>
          <p:cNvSpPr/>
          <p:nvPr/>
        </p:nvSpPr>
        <p:spPr>
          <a:xfrm>
            <a:off x="6297850" y="3768880"/>
            <a:ext cx="4011207" cy="923925"/>
          </a:xfrm>
          <a:prstGeom prst="roundRect">
            <a:avLst>
              <a:gd name="adj" fmla="val 9260"/>
            </a:avLst>
          </a:prstGeom>
          <a:solidFill>
            <a:schemeClr val="tx1">
              <a:lumMod val="95000"/>
              <a:lumOff val="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rgbClr val="BE9C6D"/>
                </a:solidFill>
                <a:latin typeface="Avenir Next LT Pro" panose="020B0504020202020204" pitchFamily="34" charset="0"/>
              </a:rPr>
              <a:t>ESPELHAMENTO DE INTELIGÊNCIA</a:t>
            </a:r>
          </a:p>
        </p:txBody>
      </p:sp>
    </p:spTree>
    <p:extLst>
      <p:ext uri="{BB962C8B-B14F-4D97-AF65-F5344CB8AC3E}">
        <p14:creationId xmlns:p14="http://schemas.microsoft.com/office/powerpoint/2010/main" val="12313491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9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2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5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indefinit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8" dur="indefinite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mph" presetSubtype="0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1" dur="indefinite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26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1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6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8" dur="500" fill="hold"/>
                                        <p:tgtEl>
                                          <p:spTgt spid="7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9" presetID="9" presetClass="emph" presetSubtype="0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1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mph" presetSubtype="0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4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4400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9" dur="44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1" dur="500" fill="hold"/>
                                        <p:tgtEl>
                                          <p:spTgt spid="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52" presetID="9" presetClass="emph" presetSubtype="0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4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indefinit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9" dur="indefinite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1" dur="500" fill="hold"/>
                                        <p:tgtEl>
                                          <p:spTgt spid="1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62" presetID="9" presetClass="emph" presetSubtype="0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64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indefinite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67" dur="indefinite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44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72" dur="44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4" dur="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75" presetID="9" presetClass="emph" presetSubtype="0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indefinite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7" dur="indefinite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9" presetClass="emph" presetSubtype="0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indefinite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80" dur="indefinite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9" presetClass="emph" presetSubtype="0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indefinit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83" dur="indefinite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6" grpId="1" animBg="1"/>
      <p:bldP spid="6" grpId="2" animBg="1"/>
      <p:bldP spid="6" grpId="3" animBg="1"/>
      <p:bldP spid="6" grpId="4" animBg="1"/>
      <p:bldP spid="7" grpId="0" animBg="1"/>
      <p:bldP spid="7" grpId="1" animBg="1"/>
      <p:bldP spid="7" grpId="2" animBg="1"/>
      <p:bldP spid="7" grpId="3" animBg="1"/>
      <p:bldP spid="8" grpId="0" animBg="1"/>
      <p:bldP spid="8" grpId="1" animBg="1"/>
      <p:bldP spid="8" grpId="2" animBg="1"/>
      <p:bldP spid="8" grpId="3" animBg="1"/>
      <p:bldP spid="15" grpId="0" animBg="1"/>
      <p:bldP spid="15" grpId="1" animBg="1"/>
      <p:bldP spid="15" grpId="2" animBg="1"/>
      <p:bldP spid="15" grpId="3" animBg="1"/>
      <p:bldP spid="16" grpId="0" animBg="1"/>
      <p:bldP spid="16" grpId="1" animBg="1"/>
      <p:bldP spid="16" grpId="2" animBg="1"/>
      <p:bldP spid="16" grpId="3" animBg="1"/>
      <p:bldP spid="16" grpId="4" animBg="1"/>
      <p:bldP spid="16" grpId="5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2066CBB-31C3-9DDD-8164-F7BDC190AC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FE0C26BF-163A-280D-6E74-54C49BA5669C}"/>
              </a:ext>
            </a:extLst>
          </p:cNvPr>
          <p:cNvSpPr/>
          <p:nvPr/>
        </p:nvSpPr>
        <p:spPr>
          <a:xfrm>
            <a:off x="0" y="-6892"/>
            <a:ext cx="10799763" cy="7199313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59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89F0398F-93DB-2616-B5C8-3E11F9F77070}"/>
              </a:ext>
            </a:extLst>
          </p:cNvPr>
          <p:cNvSpPr/>
          <p:nvPr/>
        </p:nvSpPr>
        <p:spPr>
          <a:xfrm>
            <a:off x="5743247" y="1669313"/>
            <a:ext cx="912250" cy="3392020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ABF098FF-BA7A-6B39-B2BE-58B9EF46AFAE}"/>
              </a:ext>
            </a:extLst>
          </p:cNvPr>
          <p:cNvSpPr/>
          <p:nvPr/>
        </p:nvSpPr>
        <p:spPr>
          <a:xfrm>
            <a:off x="6782763" y="1244009"/>
            <a:ext cx="912250" cy="4284432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1C87BD3C-A8CC-4FDB-9E58-C74EB101AF01}"/>
              </a:ext>
            </a:extLst>
          </p:cNvPr>
          <p:cNvSpPr/>
          <p:nvPr/>
        </p:nvSpPr>
        <p:spPr>
          <a:xfrm>
            <a:off x="7770351" y="1474955"/>
            <a:ext cx="860323" cy="4053486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BC2BFB2F-4E2D-01D5-64AF-AE6B92776135}"/>
              </a:ext>
            </a:extLst>
          </p:cNvPr>
          <p:cNvSpPr/>
          <p:nvPr/>
        </p:nvSpPr>
        <p:spPr>
          <a:xfrm>
            <a:off x="8757941" y="1883163"/>
            <a:ext cx="793678" cy="4053486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E9E1A6C5-D884-9CD3-F640-AEE68274E455}"/>
              </a:ext>
            </a:extLst>
          </p:cNvPr>
          <p:cNvSpPr/>
          <p:nvPr/>
        </p:nvSpPr>
        <p:spPr>
          <a:xfrm>
            <a:off x="9745530" y="2275367"/>
            <a:ext cx="822206" cy="3381154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EF9A6D5C-C9A7-AD7C-800B-0747D3694EE9}"/>
              </a:ext>
            </a:extLst>
          </p:cNvPr>
          <p:cNvSpPr/>
          <p:nvPr/>
        </p:nvSpPr>
        <p:spPr>
          <a:xfrm>
            <a:off x="4755658" y="1474955"/>
            <a:ext cx="912250" cy="3841193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25" name="Gráfico 24">
            <a:extLst>
              <a:ext uri="{FF2B5EF4-FFF2-40B4-BE49-F238E27FC236}">
                <a16:creationId xmlns:a16="http://schemas.microsoft.com/office/drawing/2014/main" id="{6B4B31AE-5C90-93B5-893F-44E56219CE9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9315" t="9248" r="87456" b="2598"/>
          <a:stretch/>
        </p:blipFill>
        <p:spPr>
          <a:xfrm>
            <a:off x="232028" y="562223"/>
            <a:ext cx="367020" cy="6074866"/>
          </a:xfrm>
          <a:prstGeom prst="rect">
            <a:avLst/>
          </a:prstGeom>
        </p:spPr>
      </p:pic>
      <p:sp>
        <p:nvSpPr>
          <p:cNvPr id="32" name="CaixaDeTexto 31">
            <a:extLst>
              <a:ext uri="{FF2B5EF4-FFF2-40B4-BE49-F238E27FC236}">
                <a16:creationId xmlns:a16="http://schemas.microsoft.com/office/drawing/2014/main" id="{E454AD78-EFF9-788A-2289-8E8EFD501CB3}"/>
              </a:ext>
            </a:extLst>
          </p:cNvPr>
          <p:cNvSpPr txBox="1"/>
          <p:nvPr/>
        </p:nvSpPr>
        <p:spPr>
          <a:xfrm>
            <a:off x="831076" y="5316148"/>
            <a:ext cx="8435666" cy="954107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Nexa Extra Light" panose="00000200000000000000" pitchFamily="2" charset="0"/>
              </a:rPr>
              <a:t>A inteligência</a:t>
            </a:r>
            <a:r>
              <a:rPr kumimoji="0" lang="pt-BR" sz="2800" b="1" i="0" u="none" strike="noStrike" kern="1200" cap="none" spc="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Nexa Extra Light" panose="00000200000000000000" pitchFamily="2" charset="0"/>
              </a:rPr>
              <a:t> do LLM está correlacionada à inteligência do usuário.</a:t>
            </a:r>
            <a:endParaRPr kumimoji="0" lang="pt-BR" sz="2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Nexa Extra Light" panose="000002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9174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C59B562-CA94-C8EF-DF21-9F3F4D1202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CCCA2E2D-E52E-52AC-F878-56AA257A19EA}"/>
              </a:ext>
            </a:extLst>
          </p:cNvPr>
          <p:cNvSpPr/>
          <p:nvPr/>
        </p:nvSpPr>
        <p:spPr>
          <a:xfrm>
            <a:off x="0" y="-6892"/>
            <a:ext cx="10799763" cy="7199313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59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4F45E106-5329-1B76-1226-94DB078CC46D}"/>
              </a:ext>
            </a:extLst>
          </p:cNvPr>
          <p:cNvSpPr/>
          <p:nvPr/>
        </p:nvSpPr>
        <p:spPr>
          <a:xfrm>
            <a:off x="5791097" y="2275367"/>
            <a:ext cx="864400" cy="3295598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C798FDF6-007B-F528-D9C7-109ACDEC9A77}"/>
              </a:ext>
            </a:extLst>
          </p:cNvPr>
          <p:cNvSpPr/>
          <p:nvPr/>
        </p:nvSpPr>
        <p:spPr>
          <a:xfrm>
            <a:off x="6833453" y="1325873"/>
            <a:ext cx="861560" cy="3628899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A144B8D8-C636-3D87-ABCF-3D2C476325DD}"/>
              </a:ext>
            </a:extLst>
          </p:cNvPr>
          <p:cNvSpPr/>
          <p:nvPr/>
        </p:nvSpPr>
        <p:spPr>
          <a:xfrm>
            <a:off x="7795696" y="1220500"/>
            <a:ext cx="834978" cy="3883355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CE333FD4-351C-C58D-8516-17F5A748338B}"/>
              </a:ext>
            </a:extLst>
          </p:cNvPr>
          <p:cNvSpPr/>
          <p:nvPr/>
        </p:nvSpPr>
        <p:spPr>
          <a:xfrm>
            <a:off x="8783285" y="1060286"/>
            <a:ext cx="834978" cy="3479817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C8A91C4E-7948-9D44-CBA5-CD85E9472F30}"/>
              </a:ext>
            </a:extLst>
          </p:cNvPr>
          <p:cNvSpPr/>
          <p:nvPr/>
        </p:nvSpPr>
        <p:spPr>
          <a:xfrm>
            <a:off x="9745529" y="1220500"/>
            <a:ext cx="860323" cy="3990167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6E791889-6E57-C3DE-0F43-D2B78665CA09}"/>
              </a:ext>
            </a:extLst>
          </p:cNvPr>
          <p:cNvSpPr/>
          <p:nvPr/>
        </p:nvSpPr>
        <p:spPr>
          <a:xfrm>
            <a:off x="4807584" y="1687247"/>
            <a:ext cx="860323" cy="4291557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25" name="Gráfico 24">
            <a:extLst>
              <a:ext uri="{FF2B5EF4-FFF2-40B4-BE49-F238E27FC236}">
                <a16:creationId xmlns:a16="http://schemas.microsoft.com/office/drawing/2014/main" id="{3E0F7A78-8E79-9BB8-A403-D34E1FDAA49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9315" t="9248" r="87456" b="2598"/>
          <a:stretch/>
        </p:blipFill>
        <p:spPr>
          <a:xfrm>
            <a:off x="232028" y="562223"/>
            <a:ext cx="367020" cy="6074866"/>
          </a:xfrm>
          <a:prstGeom prst="rect">
            <a:avLst/>
          </a:prstGeom>
        </p:spPr>
      </p:pic>
      <p:grpSp>
        <p:nvGrpSpPr>
          <p:cNvPr id="2" name="Agrupar 1">
            <a:extLst>
              <a:ext uri="{FF2B5EF4-FFF2-40B4-BE49-F238E27FC236}">
                <a16:creationId xmlns:a16="http://schemas.microsoft.com/office/drawing/2014/main" id="{FA98E5C9-7CF0-2E2A-371B-49E13ACC604B}"/>
              </a:ext>
            </a:extLst>
          </p:cNvPr>
          <p:cNvGrpSpPr/>
          <p:nvPr/>
        </p:nvGrpSpPr>
        <p:grpSpPr>
          <a:xfrm>
            <a:off x="1245294" y="1020897"/>
            <a:ext cx="5111578" cy="2564390"/>
            <a:chOff x="1700585" y="2021067"/>
            <a:chExt cx="5243427" cy="1945618"/>
          </a:xfrm>
        </p:grpSpPr>
        <p:sp>
          <p:nvSpPr>
            <p:cNvPr id="3" name="CaixaDeTexto 2">
              <a:extLst>
                <a:ext uri="{FF2B5EF4-FFF2-40B4-BE49-F238E27FC236}">
                  <a16:creationId xmlns:a16="http://schemas.microsoft.com/office/drawing/2014/main" id="{003E070C-D71D-30E0-7915-2B871D9B2113}"/>
                </a:ext>
              </a:extLst>
            </p:cNvPr>
            <p:cNvSpPr txBox="1"/>
            <p:nvPr/>
          </p:nvSpPr>
          <p:spPr>
            <a:xfrm>
              <a:off x="1890929" y="2234442"/>
              <a:ext cx="5053083" cy="123761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80997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2000" b="0" i="0" u="none" strike="noStrike" kern="1400" cap="none" spc="44" normalizeH="0" baseline="0" noProof="0" dirty="0">
                  <a:ln>
                    <a:noFill/>
                  </a:ln>
                  <a:solidFill>
                    <a:srgbClr val="D9D9D6"/>
                  </a:solidFill>
                  <a:effectLst/>
                  <a:uLnTx/>
                  <a:uFillTx/>
                  <a:latin typeface="Georgia" panose="02040502050405020303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O computador não é uma máquina inteligente que ajuda pessoas burras, mas sim uma máquina burra que só funciona nas mãos de pessoas inteligentes.</a:t>
              </a:r>
            </a:p>
          </p:txBody>
        </p:sp>
        <p:grpSp>
          <p:nvGrpSpPr>
            <p:cNvPr id="4" name="Agrupar 3">
              <a:extLst>
                <a:ext uri="{FF2B5EF4-FFF2-40B4-BE49-F238E27FC236}">
                  <a16:creationId xmlns:a16="http://schemas.microsoft.com/office/drawing/2014/main" id="{A528EBA0-8DA4-31AA-44DB-A51EEF9D9F42}"/>
                </a:ext>
              </a:extLst>
            </p:cNvPr>
            <p:cNvGrpSpPr/>
            <p:nvPr/>
          </p:nvGrpSpPr>
          <p:grpSpPr>
            <a:xfrm>
              <a:off x="1700585" y="2172507"/>
              <a:ext cx="5070379" cy="1794178"/>
              <a:chOff x="1929187" y="2600499"/>
              <a:chExt cx="5070379" cy="1523361"/>
            </a:xfrm>
          </p:grpSpPr>
          <p:grpSp>
            <p:nvGrpSpPr>
              <p:cNvPr id="16" name="Agrupar 15">
                <a:extLst>
                  <a:ext uri="{FF2B5EF4-FFF2-40B4-BE49-F238E27FC236}">
                    <a16:creationId xmlns:a16="http://schemas.microsoft.com/office/drawing/2014/main" id="{8855D194-AB8B-55DB-4DB4-7BE260DCB67B}"/>
                  </a:ext>
                </a:extLst>
              </p:cNvPr>
              <p:cNvGrpSpPr/>
              <p:nvPr/>
            </p:nvGrpSpPr>
            <p:grpSpPr>
              <a:xfrm>
                <a:off x="2012684" y="2600499"/>
                <a:ext cx="4986882" cy="1093415"/>
                <a:chOff x="2012684" y="2836245"/>
                <a:chExt cx="4986882" cy="667301"/>
              </a:xfrm>
            </p:grpSpPr>
            <p:cxnSp>
              <p:nvCxnSpPr>
                <p:cNvPr id="18" name="Conector reto 17">
                  <a:extLst>
                    <a:ext uri="{FF2B5EF4-FFF2-40B4-BE49-F238E27FC236}">
                      <a16:creationId xmlns:a16="http://schemas.microsoft.com/office/drawing/2014/main" id="{4265385A-3738-2963-CFC7-EF78D97B8CB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012684" y="2836245"/>
                  <a:ext cx="0" cy="667301"/>
                </a:xfrm>
                <a:prstGeom prst="line">
                  <a:avLst/>
                </a:prstGeom>
                <a:ln w="28575">
                  <a:solidFill>
                    <a:srgbClr val="BE9C6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Conector reto 18">
                  <a:extLst>
                    <a:ext uri="{FF2B5EF4-FFF2-40B4-BE49-F238E27FC236}">
                      <a16:creationId xmlns:a16="http://schemas.microsoft.com/office/drawing/2014/main" id="{38C427B3-6A0B-FBBA-D8AC-2CCF061C03D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994961" y="2836245"/>
                  <a:ext cx="4605" cy="667300"/>
                </a:xfrm>
                <a:prstGeom prst="line">
                  <a:avLst/>
                </a:prstGeom>
                <a:ln w="28575">
                  <a:solidFill>
                    <a:srgbClr val="BE9C6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" name="CaixaDeTexto 16">
                <a:extLst>
                  <a:ext uri="{FF2B5EF4-FFF2-40B4-BE49-F238E27FC236}">
                    <a16:creationId xmlns:a16="http://schemas.microsoft.com/office/drawing/2014/main" id="{789B75BA-9F9F-6C1E-4542-98A0EB8436BB}"/>
                  </a:ext>
                </a:extLst>
              </p:cNvPr>
              <p:cNvSpPr txBox="1"/>
              <p:nvPr/>
            </p:nvSpPr>
            <p:spPr>
              <a:xfrm>
                <a:off x="1929187" y="3786809"/>
                <a:ext cx="4083315" cy="3370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53117" marR="0" lvl="0" indent="-253117" algn="l" defTabSz="80997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Char char="-"/>
                  <a:tabLst/>
                  <a:defRPr/>
                </a:pPr>
                <a:r>
                  <a:rPr kumimoji="0" lang="pt-BR" sz="28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D9D9D6"/>
                    </a:solidFill>
                    <a:effectLst/>
                    <a:uLnTx/>
                    <a:uFillTx/>
                    <a:latin typeface="Georgia" panose="02040502050405020303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Umberto Eco</a:t>
                </a:r>
                <a:endParaRPr kumimoji="0" lang="pt-BR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</p:grpSp>
        <p:pic>
          <p:nvPicPr>
            <p:cNvPr id="12" name="Gráfico 11">
              <a:extLst>
                <a:ext uri="{FF2B5EF4-FFF2-40B4-BE49-F238E27FC236}">
                  <a16:creationId xmlns:a16="http://schemas.microsoft.com/office/drawing/2014/main" id="{B203CD9B-7089-66D4-2BE5-301614DF974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936893" y="2021067"/>
              <a:ext cx="269278" cy="213838"/>
            </a:xfrm>
            <a:prstGeom prst="rect">
              <a:avLst/>
            </a:prstGeom>
          </p:spPr>
        </p:pic>
        <p:pic>
          <p:nvPicPr>
            <p:cNvPr id="13" name="Gráfico 12">
              <a:extLst>
                <a:ext uri="{FF2B5EF4-FFF2-40B4-BE49-F238E27FC236}">
                  <a16:creationId xmlns:a16="http://schemas.microsoft.com/office/drawing/2014/main" id="{8DF785CC-7C5E-11A7-B597-D01C2176717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0800000">
              <a:off x="6363642" y="3357944"/>
              <a:ext cx="257794" cy="204718"/>
            </a:xfrm>
            <a:prstGeom prst="rect">
              <a:avLst/>
            </a:prstGeom>
          </p:spPr>
        </p:pic>
        <p:cxnSp>
          <p:nvCxnSpPr>
            <p:cNvPr id="14" name="Conector reto 13">
              <a:extLst>
                <a:ext uri="{FF2B5EF4-FFF2-40B4-BE49-F238E27FC236}">
                  <a16:creationId xmlns:a16="http://schemas.microsoft.com/office/drawing/2014/main" id="{DD1FF6A5-126F-BE59-29A8-F4E15933A9BB}"/>
                </a:ext>
              </a:extLst>
            </p:cNvPr>
            <p:cNvCxnSpPr>
              <a:cxnSpLocks/>
            </p:cNvCxnSpPr>
            <p:nvPr/>
          </p:nvCxnSpPr>
          <p:spPr>
            <a:xfrm>
              <a:off x="2343150" y="2172513"/>
              <a:ext cx="4423209" cy="0"/>
            </a:xfrm>
            <a:prstGeom prst="line">
              <a:avLst/>
            </a:prstGeom>
            <a:ln w="28575">
              <a:solidFill>
                <a:srgbClr val="BE9C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ector reto 14">
              <a:extLst>
                <a:ext uri="{FF2B5EF4-FFF2-40B4-BE49-F238E27FC236}">
                  <a16:creationId xmlns:a16="http://schemas.microsoft.com/office/drawing/2014/main" id="{F74FFEEA-02D8-48DB-2793-52B6F5D32435}"/>
                </a:ext>
              </a:extLst>
            </p:cNvPr>
            <p:cNvCxnSpPr>
              <a:cxnSpLocks/>
            </p:cNvCxnSpPr>
            <p:nvPr/>
          </p:nvCxnSpPr>
          <p:spPr>
            <a:xfrm>
              <a:off x="1784082" y="3460307"/>
              <a:ext cx="4413519" cy="0"/>
            </a:xfrm>
            <a:prstGeom prst="line">
              <a:avLst/>
            </a:prstGeom>
            <a:ln w="28575">
              <a:solidFill>
                <a:srgbClr val="BE9C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830545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4000" r="-14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FB03592-97E9-DAFF-4B55-F918A4E35A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ECD74AA9-EEB5-F123-0EE0-DFF6804AA458}"/>
              </a:ext>
            </a:extLst>
          </p:cNvPr>
          <p:cNvSpPr/>
          <p:nvPr/>
        </p:nvSpPr>
        <p:spPr>
          <a:xfrm>
            <a:off x="5795173" y="1942065"/>
            <a:ext cx="860323" cy="3119267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36CD05D2-B832-3C4B-D2A7-7C6EBE0A02D1}"/>
              </a:ext>
            </a:extLst>
          </p:cNvPr>
          <p:cNvSpPr/>
          <p:nvPr/>
        </p:nvSpPr>
        <p:spPr>
          <a:xfrm>
            <a:off x="6782762" y="1474955"/>
            <a:ext cx="860323" cy="4053486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02B4281E-3547-C335-8505-E9C21444E6B6}"/>
              </a:ext>
            </a:extLst>
          </p:cNvPr>
          <p:cNvSpPr/>
          <p:nvPr/>
        </p:nvSpPr>
        <p:spPr>
          <a:xfrm>
            <a:off x="7770351" y="1474955"/>
            <a:ext cx="860323" cy="4053486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DC52786B-D960-889E-1313-B2DA01953196}"/>
              </a:ext>
            </a:extLst>
          </p:cNvPr>
          <p:cNvSpPr/>
          <p:nvPr/>
        </p:nvSpPr>
        <p:spPr>
          <a:xfrm>
            <a:off x="8757940" y="1474955"/>
            <a:ext cx="860323" cy="4053486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9141A2F9-3779-4287-5B26-51E5FEAC9ACC}"/>
              </a:ext>
            </a:extLst>
          </p:cNvPr>
          <p:cNvSpPr/>
          <p:nvPr/>
        </p:nvSpPr>
        <p:spPr>
          <a:xfrm>
            <a:off x="9745529" y="1792729"/>
            <a:ext cx="860323" cy="3417938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F3E3BF79-0D4F-24F2-6600-6682B55FA332}"/>
              </a:ext>
            </a:extLst>
          </p:cNvPr>
          <p:cNvSpPr/>
          <p:nvPr/>
        </p:nvSpPr>
        <p:spPr>
          <a:xfrm>
            <a:off x="4807584" y="1687248"/>
            <a:ext cx="860323" cy="3628900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7269A266-F9C1-1026-7D85-EFE7B8294E3B}"/>
              </a:ext>
            </a:extLst>
          </p:cNvPr>
          <p:cNvGrpSpPr/>
          <p:nvPr/>
        </p:nvGrpSpPr>
        <p:grpSpPr>
          <a:xfrm>
            <a:off x="5237745" y="4246246"/>
            <a:ext cx="5389559" cy="2564390"/>
            <a:chOff x="1700585" y="2021067"/>
            <a:chExt cx="5070379" cy="1945618"/>
          </a:xfrm>
        </p:grpSpPr>
        <p:sp>
          <p:nvSpPr>
            <p:cNvPr id="4" name="CaixaDeTexto 3">
              <a:extLst>
                <a:ext uri="{FF2B5EF4-FFF2-40B4-BE49-F238E27FC236}">
                  <a16:creationId xmlns:a16="http://schemas.microsoft.com/office/drawing/2014/main" id="{2AB5B32F-8F2E-A03A-13EB-D9CA6FE1B186}"/>
                </a:ext>
              </a:extLst>
            </p:cNvPr>
            <p:cNvSpPr txBox="1"/>
            <p:nvPr/>
          </p:nvSpPr>
          <p:spPr>
            <a:xfrm>
              <a:off x="1820874" y="2343537"/>
              <a:ext cx="4859063" cy="109750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80997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2200" b="0" i="0" u="none" strike="noStrike" kern="1400" cap="none" spc="44" normalizeH="0" baseline="0" noProof="0" dirty="0">
                  <a:ln>
                    <a:noFill/>
                  </a:ln>
                  <a:solidFill>
                    <a:srgbClr val="D9D9D6"/>
                  </a:solidFill>
                  <a:effectLst/>
                  <a:uLnTx/>
                  <a:uFillTx/>
                  <a:latin typeface="Georgia" panose="02040502050405020303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A boa notícia sobre os computadores é que eles fazem o que você manda. A má notícia é que eles fazem o que você manda.</a:t>
              </a:r>
            </a:p>
          </p:txBody>
        </p:sp>
        <p:grpSp>
          <p:nvGrpSpPr>
            <p:cNvPr id="17" name="Agrupar 16">
              <a:extLst>
                <a:ext uri="{FF2B5EF4-FFF2-40B4-BE49-F238E27FC236}">
                  <a16:creationId xmlns:a16="http://schemas.microsoft.com/office/drawing/2014/main" id="{DABBED4B-8805-A6FA-7C81-FC8286D0824A}"/>
                </a:ext>
              </a:extLst>
            </p:cNvPr>
            <p:cNvGrpSpPr/>
            <p:nvPr/>
          </p:nvGrpSpPr>
          <p:grpSpPr>
            <a:xfrm>
              <a:off x="1700585" y="2172507"/>
              <a:ext cx="5070379" cy="1794178"/>
              <a:chOff x="1929187" y="2600499"/>
              <a:chExt cx="5070379" cy="1523361"/>
            </a:xfrm>
          </p:grpSpPr>
          <p:grpSp>
            <p:nvGrpSpPr>
              <p:cNvPr id="22" name="Agrupar 21">
                <a:extLst>
                  <a:ext uri="{FF2B5EF4-FFF2-40B4-BE49-F238E27FC236}">
                    <a16:creationId xmlns:a16="http://schemas.microsoft.com/office/drawing/2014/main" id="{493181F6-F00E-41FA-27D2-B3502D83896B}"/>
                  </a:ext>
                </a:extLst>
              </p:cNvPr>
              <p:cNvGrpSpPr/>
              <p:nvPr/>
            </p:nvGrpSpPr>
            <p:grpSpPr>
              <a:xfrm>
                <a:off x="2012684" y="2600499"/>
                <a:ext cx="4986882" cy="1093415"/>
                <a:chOff x="2012684" y="2836245"/>
                <a:chExt cx="4986882" cy="667301"/>
              </a:xfrm>
            </p:grpSpPr>
            <p:cxnSp>
              <p:nvCxnSpPr>
                <p:cNvPr id="24" name="Conector reto 23">
                  <a:extLst>
                    <a:ext uri="{FF2B5EF4-FFF2-40B4-BE49-F238E27FC236}">
                      <a16:creationId xmlns:a16="http://schemas.microsoft.com/office/drawing/2014/main" id="{B00F1CBA-EAB4-FDC2-9686-2F9A45C8506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012684" y="2836245"/>
                  <a:ext cx="0" cy="667301"/>
                </a:xfrm>
                <a:prstGeom prst="line">
                  <a:avLst/>
                </a:prstGeom>
                <a:ln w="28575">
                  <a:solidFill>
                    <a:srgbClr val="BE9C6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Conector reto 24">
                  <a:extLst>
                    <a:ext uri="{FF2B5EF4-FFF2-40B4-BE49-F238E27FC236}">
                      <a16:creationId xmlns:a16="http://schemas.microsoft.com/office/drawing/2014/main" id="{84E18736-2A3D-43C6-AF9C-5D0B7431CCD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994961" y="2836245"/>
                  <a:ext cx="4605" cy="667300"/>
                </a:xfrm>
                <a:prstGeom prst="line">
                  <a:avLst/>
                </a:prstGeom>
                <a:ln w="28575">
                  <a:solidFill>
                    <a:srgbClr val="BE9C6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3" name="CaixaDeTexto 22">
                <a:extLst>
                  <a:ext uri="{FF2B5EF4-FFF2-40B4-BE49-F238E27FC236}">
                    <a16:creationId xmlns:a16="http://schemas.microsoft.com/office/drawing/2014/main" id="{93F63329-EA12-3A69-7535-31AD98AF725F}"/>
                  </a:ext>
                </a:extLst>
              </p:cNvPr>
              <p:cNvSpPr txBox="1"/>
              <p:nvPr/>
            </p:nvSpPr>
            <p:spPr>
              <a:xfrm>
                <a:off x="1929187" y="3786809"/>
                <a:ext cx="4083315" cy="3370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53117" marR="0" lvl="0" indent="-253117" algn="l" defTabSz="80997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Char char="-"/>
                  <a:tabLst/>
                  <a:defRPr/>
                </a:pPr>
                <a:r>
                  <a:rPr kumimoji="0" lang="pt-BR" sz="28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D9D9D6"/>
                    </a:solidFill>
                    <a:effectLst/>
                    <a:uLnTx/>
                    <a:uFillTx/>
                    <a:latin typeface="Georgia" panose="02040502050405020303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Ted Nelson</a:t>
                </a:r>
                <a:endParaRPr kumimoji="0" lang="pt-BR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</p:grpSp>
        <p:pic>
          <p:nvPicPr>
            <p:cNvPr id="18" name="Gráfico 17">
              <a:extLst>
                <a:ext uri="{FF2B5EF4-FFF2-40B4-BE49-F238E27FC236}">
                  <a16:creationId xmlns:a16="http://schemas.microsoft.com/office/drawing/2014/main" id="{70D45F54-1BBD-6691-0098-FB435243F28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936893" y="2021067"/>
              <a:ext cx="269278" cy="213838"/>
            </a:xfrm>
            <a:prstGeom prst="rect">
              <a:avLst/>
            </a:prstGeom>
          </p:spPr>
        </p:pic>
        <p:pic>
          <p:nvPicPr>
            <p:cNvPr id="19" name="Gráfico 18">
              <a:extLst>
                <a:ext uri="{FF2B5EF4-FFF2-40B4-BE49-F238E27FC236}">
                  <a16:creationId xmlns:a16="http://schemas.microsoft.com/office/drawing/2014/main" id="{4065124D-5FCE-0731-EA0C-C9CD3E2F2F7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0800000">
              <a:off x="6363642" y="3357944"/>
              <a:ext cx="257794" cy="204718"/>
            </a:xfrm>
            <a:prstGeom prst="rect">
              <a:avLst/>
            </a:prstGeom>
          </p:spPr>
        </p:pic>
        <p:cxnSp>
          <p:nvCxnSpPr>
            <p:cNvPr id="20" name="Conector reto 19">
              <a:extLst>
                <a:ext uri="{FF2B5EF4-FFF2-40B4-BE49-F238E27FC236}">
                  <a16:creationId xmlns:a16="http://schemas.microsoft.com/office/drawing/2014/main" id="{123FC3E4-321D-4159-C77C-76A90CAF47CE}"/>
                </a:ext>
              </a:extLst>
            </p:cNvPr>
            <p:cNvCxnSpPr>
              <a:cxnSpLocks/>
            </p:cNvCxnSpPr>
            <p:nvPr/>
          </p:nvCxnSpPr>
          <p:spPr>
            <a:xfrm>
              <a:off x="2343150" y="2172513"/>
              <a:ext cx="4423209" cy="0"/>
            </a:xfrm>
            <a:prstGeom prst="line">
              <a:avLst/>
            </a:prstGeom>
            <a:ln w="28575">
              <a:solidFill>
                <a:srgbClr val="BE9C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ector reto 20">
              <a:extLst>
                <a:ext uri="{FF2B5EF4-FFF2-40B4-BE49-F238E27FC236}">
                  <a16:creationId xmlns:a16="http://schemas.microsoft.com/office/drawing/2014/main" id="{3F2910B8-95D6-248C-57B1-0360EE521FF5}"/>
                </a:ext>
              </a:extLst>
            </p:cNvPr>
            <p:cNvCxnSpPr>
              <a:cxnSpLocks/>
            </p:cNvCxnSpPr>
            <p:nvPr/>
          </p:nvCxnSpPr>
          <p:spPr>
            <a:xfrm>
              <a:off x="1784082" y="3460307"/>
              <a:ext cx="4413519" cy="0"/>
            </a:xfrm>
            <a:prstGeom prst="line">
              <a:avLst/>
            </a:prstGeom>
            <a:ln w="28575">
              <a:solidFill>
                <a:srgbClr val="BE9C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783502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Tema do 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26517</TotalTime>
  <Words>197</Words>
  <Application>Microsoft Office PowerPoint</Application>
  <PresentationFormat>Personalizar</PresentationFormat>
  <Paragraphs>29</Paragraphs>
  <Slides>6</Slides>
  <Notes>4</Notes>
  <HiddenSlides>0</HiddenSlides>
  <MMClips>0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6</vt:i4>
      </vt:variant>
    </vt:vector>
  </HeadingPairs>
  <TitlesOfParts>
    <vt:vector size="15" baseType="lpstr">
      <vt:lpstr>Aptos Display</vt:lpstr>
      <vt:lpstr>Aptos</vt:lpstr>
      <vt:lpstr>Arial</vt:lpstr>
      <vt:lpstr>Georgia</vt:lpstr>
      <vt:lpstr>Britannic Bold</vt:lpstr>
      <vt:lpstr>Nexa Extra Light</vt:lpstr>
      <vt:lpstr>Avenir Next LT Pro</vt:lpstr>
      <vt:lpstr>Neue Haas Grotesk Text Pro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George Marmelstein</dc:creator>
  <cp:lastModifiedBy>George Marmelstein</cp:lastModifiedBy>
  <cp:revision>316</cp:revision>
  <dcterms:created xsi:type="dcterms:W3CDTF">2025-06-19T13:51:07Z</dcterms:created>
  <dcterms:modified xsi:type="dcterms:W3CDTF">2025-11-26T10:37:50Z</dcterms:modified>
</cp:coreProperties>
</file>